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88" r:id="rId4"/>
    <p:sldId id="258" r:id="rId5"/>
    <p:sldId id="296" r:id="rId6"/>
    <p:sldId id="289" r:id="rId7"/>
    <p:sldId id="297" r:id="rId8"/>
    <p:sldId id="298" r:id="rId9"/>
    <p:sldId id="300" r:id="rId10"/>
    <p:sldId id="299" r:id="rId11"/>
    <p:sldId id="301" r:id="rId12"/>
    <p:sldId id="302" r:id="rId13"/>
    <p:sldId id="303" r:id="rId14"/>
    <p:sldId id="304" r:id="rId15"/>
    <p:sldId id="290" r:id="rId16"/>
    <p:sldId id="264" r:id="rId17"/>
    <p:sldId id="309" r:id="rId18"/>
    <p:sldId id="305" r:id="rId19"/>
    <p:sldId id="306" r:id="rId20"/>
    <p:sldId id="291" r:id="rId21"/>
    <p:sldId id="307" r:id="rId22"/>
    <p:sldId id="308" r:id="rId23"/>
    <p:sldId id="293" r:id="rId24"/>
    <p:sldId id="310" r:id="rId25"/>
    <p:sldId id="312" r:id="rId26"/>
    <p:sldId id="311" r:id="rId27"/>
    <p:sldId id="314" r:id="rId28"/>
    <p:sldId id="313" r:id="rId29"/>
    <p:sldId id="317" r:id="rId30"/>
    <p:sldId id="315" r:id="rId31"/>
    <p:sldId id="319" r:id="rId32"/>
    <p:sldId id="292" r:id="rId33"/>
    <p:sldId id="320" r:id="rId34"/>
    <p:sldId id="321" r:id="rId35"/>
    <p:sldId id="324" r:id="rId36"/>
    <p:sldId id="323" r:id="rId37"/>
    <p:sldId id="322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294" r:id="rId46"/>
    <p:sldId id="332" r:id="rId47"/>
    <p:sldId id="333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3" autoAdjust="0"/>
    <p:restoredTop sz="94660"/>
  </p:normalViewPr>
  <p:slideViewPr>
    <p:cSldViewPr snapToGrid="0" showGuides="1">
      <p:cViewPr varScale="1">
        <p:scale>
          <a:sx n="125" d="100"/>
          <a:sy n="125" d="100"/>
        </p:scale>
        <p:origin x="322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4042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19C0F-264A-4987-9C17-84CBF686F305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6F2DF-C97A-41BF-8A16-7735D3DE0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919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932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059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55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963" y="188913"/>
            <a:ext cx="11522076" cy="539750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/>
          <a:lstStyle>
            <a:lvl1pPr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685800" indent="-228600">
              <a:lnSpc>
                <a:spcPct val="150000"/>
              </a:lnSpc>
              <a:buFont typeface="Calibri" panose="020F0502020204030204" pitchFamily="34" charset="0"/>
              <a:buChar char="‒"/>
              <a:defRPr sz="2000" b="1"/>
            </a:lvl2pPr>
            <a:lvl3pPr marL="1143000" indent="-228600">
              <a:lnSpc>
                <a:spcPct val="150000"/>
              </a:lnSpc>
              <a:buFont typeface="Calibri" panose="020F0502020204030204" pitchFamily="34" charset="0"/>
              <a:buChar char="‒"/>
              <a:defRPr sz="1800" b="1"/>
            </a:lvl3pPr>
            <a:lvl4pPr>
              <a:lnSpc>
                <a:spcPct val="150000"/>
              </a:lnSpc>
              <a:defRPr sz="1600" b="1"/>
            </a:lvl4pPr>
            <a:lvl5pPr>
              <a:lnSpc>
                <a:spcPct val="150000"/>
              </a:lnSpc>
              <a:defRPr sz="1600" b="1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34963" y="6316842"/>
            <a:ext cx="2743200" cy="344130"/>
          </a:xfrm>
        </p:spPr>
        <p:txBody>
          <a:bodyPr/>
          <a:lstStyle/>
          <a:p>
            <a:fld id="{BCFBA34A-B8D0-4777-9A48-988066B9EA79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16841"/>
            <a:ext cx="4114800" cy="35224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13837" y="6316841"/>
            <a:ext cx="2743200" cy="352247"/>
          </a:xfrm>
        </p:spPr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8032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119" userDrawn="1">
          <p15:clr>
            <a:srgbClr val="FBAE40"/>
          </p15:clr>
        </p15:guide>
        <p15:guide id="4" orient="horz" pos="4201" userDrawn="1">
          <p15:clr>
            <a:srgbClr val="FBAE40"/>
          </p15:clr>
        </p15:guide>
        <p15:guide id="5" orient="horz" pos="459" userDrawn="1">
          <p15:clr>
            <a:srgbClr val="FBAE40"/>
          </p15:clr>
        </p15:guide>
        <p15:guide id="6" orient="horz" pos="572" userDrawn="1">
          <p15:clr>
            <a:srgbClr val="FBAE40"/>
          </p15:clr>
        </p15:guide>
        <p15:guide id="7" orient="horz" pos="397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78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870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093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86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481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15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049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BA34A-B8D0-4777-9A48-988066B9EA79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84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velog.io/@nochesita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JQ3hYko51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boZfxUjLSk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 err="1" smtClean="0">
                <a:latin typeface="+mj-ea"/>
              </a:rPr>
              <a:t>BlockAI</a:t>
            </a:r>
            <a:r>
              <a:rPr lang="ko-KR" altLang="en-US" sz="4800" dirty="0" smtClean="0"/>
              <a:t>로 인공지능 </a:t>
            </a:r>
            <a:r>
              <a:rPr lang="ko-KR" altLang="en-US" sz="4800" dirty="0" err="1" smtClean="0"/>
              <a:t>전문가되기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인공지능 이해하기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27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 암흑기 </a:t>
            </a:r>
            <a:r>
              <a:rPr lang="en-US" altLang="ko-KR" dirty="0" smtClean="0"/>
              <a:t>– </a:t>
            </a:r>
            <a:r>
              <a:rPr lang="ko-KR" altLang="en-US" dirty="0" err="1"/>
              <a:t>퍼셉트론</a:t>
            </a:r>
            <a:r>
              <a:rPr lang="en-US" altLang="ko-KR" dirty="0"/>
              <a:t>(perceptron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 smtClean="0"/>
              <a:t>: </a:t>
            </a:r>
            <a:r>
              <a:rPr lang="en-US" altLang="ko-KR" sz="1000" b="1" dirty="0"/>
              <a:t>https://horizon.kias.re.kr/17443/</a:t>
            </a:r>
            <a:endParaRPr lang="ko-KR" altLang="en-US" sz="1000" b="1" dirty="0"/>
          </a:p>
        </p:txBody>
      </p:sp>
      <p:pic>
        <p:nvPicPr>
          <p:cNvPr id="6146" name="Picture 2" descr="https://horizon.kias.re.kr/wp-content/uploads/2021/05/img5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39" y="1158320"/>
            <a:ext cx="527685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05001" y="1158320"/>
            <a:ext cx="131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논리곱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166361" y="1097360"/>
            <a:ext cx="1569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배타적 논리합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87435" y="4543489"/>
            <a:ext cx="2399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직선으로 표현 불가</a:t>
            </a:r>
            <a:r>
              <a:rPr lang="en-US" altLang="ko-KR" dirty="0" smtClean="0"/>
              <a:t>...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비선형 문제 해결 불가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6" name="오른쪽 화살표 15"/>
          <p:cNvSpPr/>
          <p:nvPr/>
        </p:nvSpPr>
        <p:spPr>
          <a:xfrm>
            <a:off x="7126224" y="3110516"/>
            <a:ext cx="499872" cy="69494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943088" y="3273322"/>
            <a:ext cx="276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인공지능 </a:t>
            </a:r>
            <a:r>
              <a:rPr lang="en-US" altLang="ko-KR" sz="2400" b="1" dirty="0" smtClean="0"/>
              <a:t>1</a:t>
            </a:r>
            <a:r>
              <a:rPr lang="ko-KR" altLang="en-US" sz="2400" b="1" dirty="0" smtClean="0"/>
              <a:t>차 암흑기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6138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 황금기 </a:t>
            </a:r>
            <a:r>
              <a:rPr lang="en-US" altLang="ko-KR" dirty="0"/>
              <a:t>– </a:t>
            </a:r>
            <a:r>
              <a:rPr lang="ko-KR" altLang="en-US" dirty="0" smtClean="0"/>
              <a:t>멀티 </a:t>
            </a:r>
            <a:r>
              <a:rPr lang="ko-KR" altLang="en-US" dirty="0" err="1" smtClean="0"/>
              <a:t>퍼셉트론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 smtClean="0"/>
              <a:t>: </a:t>
            </a:r>
            <a:r>
              <a:rPr lang="en-US" altLang="ko-KR" sz="1000" b="1" dirty="0"/>
              <a:t>https://horizon.kias.re.kr/17443/</a:t>
            </a:r>
            <a:endParaRPr lang="ko-KR" altLang="en-US" sz="1000" b="1" dirty="0"/>
          </a:p>
        </p:txBody>
      </p:sp>
      <p:pic>
        <p:nvPicPr>
          <p:cNvPr id="7170" name="Picture 2" descr="https://horizon.kias.re.kr/wp-content/uploads/2021/05/img6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04" y="2212085"/>
            <a:ext cx="11240592" cy="298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/>
          <a:lstStyle/>
          <a:p>
            <a:r>
              <a:rPr lang="ko-KR" altLang="en-US" dirty="0" err="1" smtClean="0"/>
              <a:t>퍼셉트론을</a:t>
            </a:r>
            <a:r>
              <a:rPr lang="ko-KR" altLang="en-US" dirty="0" smtClean="0"/>
              <a:t> 여러 개 활용하면 해결할 수 있음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숨은층</a:t>
            </a:r>
            <a:r>
              <a:rPr lang="en-US" altLang="ko-KR" dirty="0" smtClean="0"/>
              <a:t>, hidden layer </a:t>
            </a:r>
            <a:r>
              <a:rPr lang="ko-KR" altLang="en-US" dirty="0" smtClean="0"/>
              <a:t>등장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825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 황금기 </a:t>
            </a:r>
            <a:r>
              <a:rPr lang="en-US" altLang="ko-KR" dirty="0"/>
              <a:t>– </a:t>
            </a:r>
            <a:r>
              <a:rPr lang="ko-KR" altLang="en-US" dirty="0" smtClean="0"/>
              <a:t>오차 </a:t>
            </a:r>
            <a:r>
              <a:rPr lang="ko-KR" altLang="en-US" dirty="0" err="1" smtClean="0"/>
              <a:t>역전파</a:t>
            </a:r>
            <a:r>
              <a:rPr lang="en-US" altLang="ko-KR" dirty="0" smtClean="0"/>
              <a:t>(back propagation)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 smtClean="0"/>
              <a:t>: </a:t>
            </a:r>
            <a:r>
              <a:rPr lang="en-US" altLang="ko-KR" sz="1000" b="1" dirty="0"/>
              <a:t>https://excelsior-cjh.tistory.com/171</a:t>
            </a:r>
            <a:endParaRPr lang="ko-KR" altLang="en-US" sz="1000" b="1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/>
          <a:lstStyle/>
          <a:p>
            <a:r>
              <a:rPr lang="ko-KR" altLang="en-US" dirty="0" smtClean="0"/>
              <a:t>가중치</a:t>
            </a:r>
            <a:r>
              <a:rPr lang="en-US" altLang="ko-KR" dirty="0" smtClean="0"/>
              <a:t>(w) </a:t>
            </a:r>
            <a:r>
              <a:rPr lang="ko-KR" altLang="en-US" dirty="0" smtClean="0"/>
              <a:t>업데이트를 어떻게 해야하지</a:t>
            </a:r>
            <a:r>
              <a:rPr lang="en-US" altLang="ko-KR" dirty="0" smtClean="0"/>
              <a:t>?</a:t>
            </a:r>
          </a:p>
        </p:txBody>
      </p:sp>
      <p:pic>
        <p:nvPicPr>
          <p:cNvPr id="8200" name="Picture 8" descr="https://wikidocs.net/images/page/37406/backpropagation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08" y="1693181"/>
            <a:ext cx="7253126" cy="432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32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 암흑기 </a:t>
            </a:r>
            <a:r>
              <a:rPr lang="en-US" altLang="ko-KR" dirty="0"/>
              <a:t>– </a:t>
            </a:r>
            <a:r>
              <a:rPr lang="ko-KR" altLang="en-US" dirty="0" err="1" smtClean="0"/>
              <a:t>오버피팅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정보소실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가성비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 smtClean="0"/>
              <a:t>: </a:t>
            </a:r>
            <a:r>
              <a:rPr lang="en-US" altLang="ko-KR" sz="1000" b="1" dirty="0"/>
              <a:t>https://excelsior-cjh.tistory.com/171</a:t>
            </a:r>
            <a:endParaRPr lang="ko-KR" altLang="en-US" sz="1000" b="1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/>
          <a:lstStyle/>
          <a:p>
            <a:r>
              <a:rPr lang="ko-KR" altLang="en-US" dirty="0" err="1" smtClean="0"/>
              <a:t>오버피팅</a:t>
            </a:r>
            <a:r>
              <a:rPr lang="en-US" altLang="ko-KR" dirty="0" smtClean="0"/>
              <a:t>(Overfitting) : </a:t>
            </a:r>
            <a:r>
              <a:rPr lang="ko-KR" altLang="en-US" dirty="0" smtClean="0"/>
              <a:t>데이터를 과하게 학습해서 일반화 능력을 잃어버림</a:t>
            </a:r>
            <a:endParaRPr lang="en-US" altLang="ko-KR" dirty="0" smtClean="0"/>
          </a:p>
          <a:p>
            <a:r>
              <a:rPr lang="ko-KR" altLang="en-US" dirty="0" err="1" smtClean="0"/>
              <a:t>정보소실</a:t>
            </a:r>
            <a:r>
              <a:rPr lang="en-US" altLang="ko-KR" dirty="0" smtClean="0"/>
              <a:t>(Gradient vanishing) : </a:t>
            </a:r>
            <a:r>
              <a:rPr lang="ko-KR" altLang="en-US" dirty="0" err="1" smtClean="0"/>
              <a:t>은닉층이</a:t>
            </a:r>
            <a:r>
              <a:rPr lang="ko-KR" altLang="en-US" dirty="0" smtClean="0"/>
              <a:t> 많아질수록 정보가 갈수록 사라짐</a:t>
            </a:r>
            <a:endParaRPr lang="en-US" altLang="ko-KR" dirty="0" smtClean="0"/>
          </a:p>
          <a:p>
            <a:r>
              <a:rPr lang="ko-KR" altLang="en-US" dirty="0" err="1" smtClean="0"/>
              <a:t>가성비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투자한 만큼의 성과가 </a:t>
            </a:r>
            <a:r>
              <a:rPr lang="ko-KR" altLang="en-US" dirty="0" err="1" smtClean="0"/>
              <a:t>안나옴</a:t>
            </a:r>
            <a:r>
              <a:rPr lang="en-US" altLang="ko-KR" dirty="0" smtClean="0"/>
              <a:t>...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대표적인 연구가 전문가 </a:t>
            </a:r>
            <a:r>
              <a:rPr lang="ko-KR" altLang="en-US" dirty="0" err="1" smtClean="0"/>
              <a:t>시스템이었음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09" y="3331464"/>
            <a:ext cx="6976993" cy="281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2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3</a:t>
            </a:r>
            <a:r>
              <a:rPr lang="ko-KR" altLang="en-US" dirty="0" smtClean="0"/>
              <a:t>차 황금기 </a:t>
            </a:r>
            <a:r>
              <a:rPr lang="en-US" altLang="ko-KR" dirty="0"/>
              <a:t>– </a:t>
            </a:r>
            <a:r>
              <a:rPr lang="ko-KR" altLang="en-US" dirty="0" smtClean="0"/>
              <a:t>빅데이터</a:t>
            </a:r>
            <a:r>
              <a:rPr lang="en-US" altLang="ko-KR" dirty="0" smtClean="0"/>
              <a:t>, GPU</a:t>
            </a:r>
            <a:r>
              <a:rPr lang="ko-KR" altLang="en-US" dirty="0" smtClean="0"/>
              <a:t>의 발전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딥러닝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 smtClean="0"/>
              <a:t>: </a:t>
            </a:r>
            <a:r>
              <a:rPr lang="en-US" altLang="ko-KR" sz="1000" b="1" dirty="0"/>
              <a:t>https://www.sisajournal.com/news/articleView.html?idxno=148268</a:t>
            </a:r>
            <a:endParaRPr lang="ko-KR" altLang="en-US" sz="1000" b="1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/>
          <a:lstStyle/>
          <a:p>
            <a:r>
              <a:rPr lang="ko-KR" altLang="en-US" dirty="0" smtClean="0"/>
              <a:t>빅데이터 </a:t>
            </a:r>
            <a:r>
              <a:rPr lang="en-US" altLang="ko-KR" dirty="0" smtClean="0"/>
              <a:t>: 4</a:t>
            </a:r>
            <a:r>
              <a:rPr lang="ko-KR" altLang="en-US" dirty="0" smtClean="0"/>
              <a:t>차 산업혁명을 기반으로 축적된 엄청난 양의 데이터</a:t>
            </a:r>
            <a:endParaRPr lang="en-US" altLang="ko-KR" dirty="0"/>
          </a:p>
          <a:p>
            <a:r>
              <a:rPr lang="en-US" altLang="ko-KR" dirty="0" smtClean="0"/>
              <a:t>GPU</a:t>
            </a:r>
            <a:r>
              <a:rPr lang="ko-KR" altLang="en-US" dirty="0"/>
              <a:t> </a:t>
            </a:r>
            <a:r>
              <a:rPr lang="en-US" altLang="ko-KR" dirty="0" smtClean="0"/>
              <a:t>: CPU</a:t>
            </a:r>
            <a:r>
              <a:rPr lang="ko-KR" altLang="en-US" dirty="0" smtClean="0"/>
              <a:t>로 불가능한 작업이 </a:t>
            </a:r>
            <a:r>
              <a:rPr lang="en-US" altLang="ko-KR" dirty="0" smtClean="0"/>
              <a:t>GPU</a:t>
            </a:r>
            <a:r>
              <a:rPr lang="ko-KR" altLang="en-US" dirty="0" smtClean="0"/>
              <a:t>로 가능해짐</a:t>
            </a:r>
            <a:endParaRPr lang="en-US" altLang="ko-KR" dirty="0" smtClean="0"/>
          </a:p>
        </p:txBody>
      </p:sp>
      <p:pic>
        <p:nvPicPr>
          <p:cNvPr id="10242" name="Picture 2" descr="16일 끝난 미국 에이비시(abc) 방송의 인기 퀴즈쇼 `제퍼디' 최종전에서 아이비엠(IBM)이 제작한 슈퍼컴퓨터 `왓슨'이 경쟁자인 켄 제닝스(왼쪽)와 브래드 러터를 큰 차이로 이기는 모습. 이름 위 표시된 금액은 퀴즈쇼 상금. 제퍼디프로덕션 제공/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2403028"/>
            <a:ext cx="561975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알파고 '세계의 표준'을 노리다 - 시사저널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593" y="2403028"/>
            <a:ext cx="5436974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50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딥러닝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 err="1" smtClean="0"/>
              <a:t>딥러닝이란</a:t>
            </a:r>
            <a:r>
              <a:rPr lang="en-US" altLang="ko-KR" dirty="0" smtClean="0"/>
              <a:t>?</a:t>
            </a:r>
          </a:p>
          <a:p>
            <a:pPr marL="457200" indent="-457200">
              <a:buAutoNum type="arabicPeriod"/>
            </a:pPr>
            <a:r>
              <a:rPr lang="ko-KR" altLang="en-US" dirty="0" err="1" smtClean="0"/>
              <a:t>딥러닝</a:t>
            </a:r>
            <a:r>
              <a:rPr lang="ko-KR" altLang="en-US" dirty="0" smtClean="0"/>
              <a:t> 학습 종류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436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딥러닝이란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4963" y="908050"/>
            <a:ext cx="11522074" cy="57610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멀티 </a:t>
            </a:r>
            <a:r>
              <a:rPr lang="ko-KR" altLang="en-US" dirty="0" err="1" smtClean="0"/>
              <a:t>퍼셉트론을</a:t>
            </a:r>
            <a:r>
              <a:rPr lang="ko-KR" altLang="en-US" dirty="0" smtClean="0"/>
              <a:t> 아주 깊게</a:t>
            </a:r>
            <a:r>
              <a:rPr lang="en-US" altLang="ko-KR" dirty="0" smtClean="0"/>
              <a:t>(</a:t>
            </a:r>
            <a:r>
              <a:rPr lang="ko-KR" altLang="en-US" dirty="0" smtClean="0"/>
              <a:t>딥</a:t>
            </a:r>
            <a:r>
              <a:rPr lang="en-US" altLang="ko-KR" dirty="0" smtClean="0"/>
              <a:t>) </a:t>
            </a:r>
            <a:r>
              <a:rPr lang="ko-KR" altLang="en-US" dirty="0" smtClean="0"/>
              <a:t>쌓아서 학습하는 것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입출력은 모두 숫자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 err="1" smtClean="0"/>
              <a:t>저차원에서</a:t>
            </a:r>
            <a:r>
              <a:rPr lang="ko-KR" altLang="en-US" dirty="0" smtClean="0"/>
              <a:t> 안됨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고차원에서 해결하자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ko-KR" altLang="en-US" dirty="0" smtClean="0">
                <a:sym typeface="Wingdings" panose="05000000000000000000" pitchFamily="2" charset="2"/>
              </a:rPr>
              <a:t>특징 추출은 어떻게 하지</a:t>
            </a:r>
            <a:r>
              <a:rPr lang="en-US" altLang="ko-KR" dirty="0" smtClean="0">
                <a:sym typeface="Wingdings" panose="05000000000000000000" pitchFamily="2" charset="2"/>
              </a:rPr>
              <a:t>?  </a:t>
            </a:r>
            <a:r>
              <a:rPr lang="ko-KR" altLang="en-US" dirty="0" smtClean="0">
                <a:sym typeface="Wingdings" panose="05000000000000000000" pitchFamily="2" charset="2"/>
              </a:rPr>
              <a:t>깊게 쌓으면 알아서 </a:t>
            </a:r>
            <a:r>
              <a:rPr lang="ko-KR" altLang="en-US" dirty="0" err="1" smtClean="0">
                <a:sym typeface="Wingdings" panose="05000000000000000000" pitchFamily="2" charset="2"/>
              </a:rPr>
              <a:t>해줄거야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170432" y="5364480"/>
            <a:ext cx="16093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1347216" y="5303520"/>
            <a:ext cx="121920" cy="1219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002536" y="5303520"/>
            <a:ext cx="121920" cy="1219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4486656" y="5474208"/>
            <a:ext cx="16093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5736653" y="4474464"/>
            <a:ext cx="121920" cy="1219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388705" y="5280295"/>
            <a:ext cx="121920" cy="1219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4639056" y="4126992"/>
            <a:ext cx="17971" cy="14996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2535936" y="5303520"/>
            <a:ext cx="121920" cy="1219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864370" y="5015119"/>
            <a:ext cx="121920" cy="1219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3465576" y="4596384"/>
            <a:ext cx="487680" cy="5406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10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딥러닝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 방법</a:t>
            </a:r>
            <a:endParaRPr lang="ko-KR" altLang="en-US" dirty="0"/>
          </a:p>
        </p:txBody>
      </p:sp>
      <p:pic>
        <p:nvPicPr>
          <p:cNvPr id="14338" name="Picture 2" descr="https://www.assemblyai.com/blog/content/images/2021/12/Fraction-of-Papers-Using-PyTorch-vs.-TensorFlo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1890268"/>
            <a:ext cx="7115175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334963" y="908050"/>
            <a:ext cx="11522074" cy="5761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Calibri" panose="020F0502020204030204" pitchFamily="34" charset="0"/>
              <a:buChar char="‒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Calibri" panose="020F0502020204030204" pitchFamily="34" charset="0"/>
              <a:buChar char="‒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smtClean="0"/>
              <a:t>인공지능 지식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프레임워크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en-US" altLang="ko-KR" dirty="0" err="1" smtClean="0">
                <a:solidFill>
                  <a:srgbClr val="FF0000"/>
                </a:solidFill>
              </a:rPr>
              <a:t>PyTorch</a:t>
            </a:r>
            <a:r>
              <a:rPr lang="en-US" altLang="ko-KR" dirty="0" smtClean="0"/>
              <a:t> vs </a:t>
            </a:r>
            <a:r>
              <a:rPr lang="en-US" altLang="ko-KR" dirty="0" err="1" smtClean="0"/>
              <a:t>TensorFlow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96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학습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4963" y="908050"/>
            <a:ext cx="11522074" cy="57610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err="1" smtClean="0"/>
              <a:t>지도학습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정답이 있는 데이터로 학습하는 것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err="1" smtClean="0"/>
              <a:t>비지도학습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정답이 없는 데이터로 학습하는 것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err="1" smtClean="0"/>
              <a:t>준지도학습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정답을 자동으로 만들어서 학습하는 것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err="1" smtClean="0"/>
              <a:t>강화학습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제한된 환경에서 보상이 최대화되도록 학습하는 것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https://opentutorials.org/course/4548/28934</a:t>
            </a:r>
            <a:endParaRPr lang="ko-KR" altLang="en-US" sz="1000" b="1" dirty="0"/>
          </a:p>
        </p:txBody>
      </p:sp>
      <p:pic>
        <p:nvPicPr>
          <p:cNvPr id="11270" name="Picture 6" descr="https://s3-ap-northeast-2.amazonaws.com/opentutorials-user-file/module/4916/12287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5" b="10628"/>
          <a:stretch/>
        </p:blipFill>
        <p:spPr bwMode="auto">
          <a:xfrm>
            <a:off x="286195" y="2851723"/>
            <a:ext cx="8024409" cy="35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87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분류와 회귀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https://post.naver.com/viewer/postView.naver?volumeNo=30304207&amp;memberNo=15488377</a:t>
            </a:r>
            <a:endParaRPr lang="ko-KR" altLang="en-US" sz="1000" b="1" dirty="0"/>
          </a:p>
        </p:txBody>
      </p:sp>
      <p:pic>
        <p:nvPicPr>
          <p:cNvPr id="12290" name="Picture 2" descr="https://post-phinf.pstatic.net/MjAyMDEyMjRfNSAg/MDAxNjA4NzcwMTc0NTQ5.aCc7Gd2HzL-j3Fx6XknGvVQW4nO-kg8_AfRfnzzENtwg.RzTFaLmUcqGXH23g5f3MnCS2EEdYzESOXFRi_J97zGYg.JPEG/02.jpg?type=w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34" y="1898000"/>
            <a:ext cx="8619132" cy="434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34963" y="908050"/>
            <a:ext cx="11522074" cy="57610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분류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라벨을 예측함 </a:t>
            </a:r>
            <a:r>
              <a:rPr lang="en-US" altLang="ko-KR" dirty="0" smtClean="0">
                <a:sym typeface="Wingdings" panose="05000000000000000000" pitchFamily="2" charset="2"/>
              </a:rPr>
              <a:t> 0, 1, 2, … </a:t>
            </a:r>
            <a:r>
              <a:rPr lang="ko-KR" altLang="en-US" dirty="0" smtClean="0">
                <a:sym typeface="Wingdings" panose="05000000000000000000" pitchFamily="2" charset="2"/>
              </a:rPr>
              <a:t>등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회귀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아날로그 숫자를 예측함 </a:t>
            </a:r>
            <a:r>
              <a:rPr lang="en-US" altLang="ko-KR" dirty="0" smtClean="0">
                <a:sym typeface="Wingdings" panose="05000000000000000000" pitchFamily="2" charset="2"/>
              </a:rPr>
              <a:t> 0.23, 6.34, … </a:t>
            </a:r>
            <a:r>
              <a:rPr lang="ko-KR" altLang="en-US" dirty="0" smtClean="0">
                <a:sym typeface="Wingdings" panose="05000000000000000000" pitchFamily="2" charset="2"/>
              </a:rPr>
              <a:t>등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30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인공지능 이해하기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인공지능이란</a:t>
            </a:r>
            <a:r>
              <a:rPr lang="en-US" altLang="ko-KR" dirty="0" smtClean="0"/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인공지능의 발전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err="1" smtClean="0"/>
              <a:t>딥러닝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err="1" smtClean="0"/>
              <a:t>기본레이어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err="1" smtClean="0"/>
              <a:t>이미지처리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err="1" smtClean="0"/>
              <a:t>자연어처리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꿀팁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9082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기본 레이어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90887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dirty="0" smtClean="0"/>
              <a:t>Linear </a:t>
            </a:r>
            <a:r>
              <a:rPr lang="ko-KR" altLang="en-US" dirty="0" smtClean="0"/>
              <a:t>레이어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76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Linear</a:t>
            </a:r>
            <a:r>
              <a:rPr lang="ko-KR" altLang="en-US" dirty="0" smtClean="0"/>
              <a:t> 레이어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</a:t>
            </a:r>
            <a:r>
              <a:rPr lang="en-US" altLang="ko-KR" sz="1000" b="1" dirty="0">
                <a:hlinkClick r:id="rId2"/>
              </a:rPr>
              <a:t>https://velog.io/@</a:t>
            </a:r>
            <a:r>
              <a:rPr lang="en-US" altLang="ko-KR" sz="1000" b="1" dirty="0" smtClean="0">
                <a:hlinkClick r:id="rId2"/>
              </a:rPr>
              <a:t>nochesita/</a:t>
            </a:r>
            <a:r>
              <a:rPr lang="ko-KR" altLang="en-US" sz="1000" b="1" dirty="0" smtClean="0"/>
              <a:t>레이어</a:t>
            </a:r>
            <a:r>
              <a:rPr lang="en-US" altLang="ko-KR" sz="1000" b="1" dirty="0" smtClean="0"/>
              <a:t>-</a:t>
            </a:r>
            <a:r>
              <a:rPr lang="ko-KR" altLang="en-US" sz="1000" b="1" dirty="0" smtClean="0"/>
              <a:t>이해하기</a:t>
            </a:r>
            <a:r>
              <a:rPr lang="en-US" altLang="ko-KR" sz="1000" b="1" dirty="0" smtClean="0"/>
              <a:t>-1-Linear</a:t>
            </a:r>
            <a:endParaRPr lang="ko-KR" altLang="en-US" sz="1000" b="1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08050"/>
            <a:ext cx="11522074" cy="54006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Linear(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Dense) </a:t>
            </a:r>
            <a:r>
              <a:rPr lang="ko-KR" altLang="en-US" dirty="0" smtClean="0"/>
              <a:t>레이어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n </a:t>
            </a:r>
            <a:r>
              <a:rPr lang="ko-KR" altLang="en-US" dirty="0" smtClean="0"/>
              <a:t>차원 데이터를 </a:t>
            </a:r>
            <a:r>
              <a:rPr lang="en-US" altLang="ko-KR" dirty="0" smtClean="0"/>
              <a:t>m </a:t>
            </a:r>
            <a:r>
              <a:rPr lang="ko-KR" altLang="en-US" dirty="0" smtClean="0"/>
              <a:t>차원으로 선형 변환하는 레이어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err="1" smtClean="0"/>
              <a:t>저차원</a:t>
            </a:r>
            <a:r>
              <a:rPr lang="ko-KR" altLang="en-US" dirty="0" smtClean="0"/>
              <a:t> 데이터를 고차원으로 바꾸면 더 섬세하고 풍부한 표현이 가능함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대신 </a:t>
            </a:r>
            <a:r>
              <a:rPr lang="ko-KR" altLang="en-US" dirty="0" err="1" smtClean="0"/>
              <a:t>연산량이</a:t>
            </a:r>
            <a:r>
              <a:rPr lang="ko-KR" altLang="en-US" dirty="0" smtClean="0"/>
              <a:t> 증가함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너무 과할 경우 차원의 저주에 걸리기도 함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ko-KR" altLang="en-US" dirty="0"/>
          </a:p>
        </p:txBody>
      </p:sp>
      <p:pic>
        <p:nvPicPr>
          <p:cNvPr id="13314" name="Picture 2" descr="https://velog.velcdn.com/images/nochesita/post/71c4ef83-a512-4441-8bb2-161a9170da82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3069018"/>
            <a:ext cx="781050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11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Linear</a:t>
            </a:r>
            <a:r>
              <a:rPr lang="ko-KR" altLang="en-US" dirty="0" smtClean="0"/>
              <a:t> 레이어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21366"/>
            <a:ext cx="11522074" cy="54006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Linear(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Fully-</a:t>
            </a:r>
            <a:r>
              <a:rPr lang="en-US" altLang="ko-KR" dirty="0" err="1" smtClean="0"/>
              <a:t>conntected</a:t>
            </a:r>
            <a:r>
              <a:rPr lang="en-US" altLang="ko-KR" dirty="0" smtClean="0"/>
              <a:t>) </a:t>
            </a:r>
            <a:r>
              <a:rPr lang="ko-KR" altLang="en-US" dirty="0" smtClean="0"/>
              <a:t>레이어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816607" y="2107114"/>
            <a:ext cx="633984" cy="63398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816608" y="2959518"/>
            <a:ext cx="633984" cy="63398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816608" y="4664325"/>
            <a:ext cx="633984" cy="63398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92744" y="223944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키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2752" y="309184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근육량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87749" y="4796652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나이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1816607" y="3811922"/>
            <a:ext cx="633984" cy="63398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87749" y="394424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성별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3938331" y="1605456"/>
            <a:ext cx="633984" cy="63398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938331" y="5165984"/>
            <a:ext cx="633984" cy="63398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3" idx="6"/>
            <a:endCxn id="15" idx="2"/>
          </p:cNvCxnSpPr>
          <p:nvPr/>
        </p:nvCxnSpPr>
        <p:spPr>
          <a:xfrm flipV="1">
            <a:off x="2450591" y="1922448"/>
            <a:ext cx="1487740" cy="5016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3" idx="6"/>
            <a:endCxn id="18" idx="2"/>
          </p:cNvCxnSpPr>
          <p:nvPr/>
        </p:nvCxnSpPr>
        <p:spPr>
          <a:xfrm>
            <a:off x="2450591" y="2424106"/>
            <a:ext cx="1487740" cy="3058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8" idx="6"/>
            <a:endCxn id="18" idx="2"/>
          </p:cNvCxnSpPr>
          <p:nvPr/>
        </p:nvCxnSpPr>
        <p:spPr>
          <a:xfrm>
            <a:off x="2450592" y="3276510"/>
            <a:ext cx="1487739" cy="22064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13" idx="6"/>
            <a:endCxn id="18" idx="2"/>
          </p:cNvCxnSpPr>
          <p:nvPr/>
        </p:nvCxnSpPr>
        <p:spPr>
          <a:xfrm>
            <a:off x="2450591" y="4128914"/>
            <a:ext cx="1487740" cy="1354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9" idx="6"/>
            <a:endCxn id="18" idx="2"/>
          </p:cNvCxnSpPr>
          <p:nvPr/>
        </p:nvCxnSpPr>
        <p:spPr>
          <a:xfrm>
            <a:off x="2450592" y="4981317"/>
            <a:ext cx="1487739" cy="5016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8" idx="6"/>
            <a:endCxn id="15" idx="2"/>
          </p:cNvCxnSpPr>
          <p:nvPr/>
        </p:nvCxnSpPr>
        <p:spPr>
          <a:xfrm flipV="1">
            <a:off x="2450592" y="1922448"/>
            <a:ext cx="1487739" cy="1354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13" idx="6"/>
            <a:endCxn id="15" idx="2"/>
          </p:cNvCxnSpPr>
          <p:nvPr/>
        </p:nvCxnSpPr>
        <p:spPr>
          <a:xfrm flipV="1">
            <a:off x="2450591" y="1922448"/>
            <a:ext cx="1487740" cy="22064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9" idx="6"/>
            <a:endCxn id="15" idx="2"/>
          </p:cNvCxnSpPr>
          <p:nvPr/>
        </p:nvCxnSpPr>
        <p:spPr>
          <a:xfrm flipV="1">
            <a:off x="2450592" y="1922448"/>
            <a:ext cx="1487739" cy="3058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024490" y="3470541"/>
            <a:ext cx="461665" cy="30232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49" name="타원 48"/>
          <p:cNvSpPr/>
          <p:nvPr/>
        </p:nvSpPr>
        <p:spPr>
          <a:xfrm>
            <a:off x="5590032" y="2457860"/>
            <a:ext cx="633984" cy="63398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5590032" y="4171961"/>
            <a:ext cx="633984" cy="63398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>
            <a:stCxn id="49" idx="2"/>
            <a:endCxn id="15" idx="6"/>
          </p:cNvCxnSpPr>
          <p:nvPr/>
        </p:nvCxnSpPr>
        <p:spPr>
          <a:xfrm flipH="1" flipV="1">
            <a:off x="4572315" y="1922448"/>
            <a:ext cx="1017717" cy="8524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50" idx="2"/>
            <a:endCxn id="18" idx="6"/>
          </p:cNvCxnSpPr>
          <p:nvPr/>
        </p:nvCxnSpPr>
        <p:spPr>
          <a:xfrm flipH="1">
            <a:off x="4572315" y="4488953"/>
            <a:ext cx="1017717" cy="9940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50" idx="2"/>
            <a:endCxn id="15" idx="6"/>
          </p:cNvCxnSpPr>
          <p:nvPr/>
        </p:nvCxnSpPr>
        <p:spPr>
          <a:xfrm flipH="1" flipV="1">
            <a:off x="4572315" y="1922448"/>
            <a:ext cx="1017717" cy="25665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49" idx="2"/>
            <a:endCxn id="18" idx="6"/>
          </p:cNvCxnSpPr>
          <p:nvPr/>
        </p:nvCxnSpPr>
        <p:spPr>
          <a:xfrm flipH="1">
            <a:off x="4572315" y="2774852"/>
            <a:ext cx="1017717" cy="27081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427086" y="260877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건강함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347517" y="426124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안건강함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638544" y="1185565"/>
            <a:ext cx="445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Linear(</a:t>
            </a:r>
            <a:r>
              <a:rPr lang="en-US" altLang="ko-KR" dirty="0" err="1" smtClean="0"/>
              <a:t>in_features</a:t>
            </a:r>
            <a:r>
              <a:rPr lang="en-US" altLang="ko-KR" dirty="0" smtClean="0"/>
              <a:t>=4, </a:t>
            </a:r>
            <a:r>
              <a:rPr lang="en-US" altLang="ko-KR" dirty="0" err="1" smtClean="0"/>
              <a:t>out_features</a:t>
            </a:r>
            <a:r>
              <a:rPr lang="en-US" altLang="ko-KR" dirty="0" smtClean="0"/>
              <a:t>=100)</a:t>
            </a:r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1664208" y="1450848"/>
            <a:ext cx="3267456" cy="4517136"/>
          </a:xfrm>
          <a:prstGeom prst="rect">
            <a:avLst/>
          </a:prstGeom>
          <a:noFill/>
          <a:ln w="2857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/>
          <p:cNvCxnSpPr>
            <a:endCxn id="62" idx="1"/>
          </p:cNvCxnSpPr>
          <p:nvPr/>
        </p:nvCxnSpPr>
        <p:spPr>
          <a:xfrm flipV="1">
            <a:off x="4931664" y="1370231"/>
            <a:ext cx="1706880" cy="552217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3421437" y="1527707"/>
            <a:ext cx="2926080" cy="43427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7372156" y="4676377"/>
            <a:ext cx="445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Linear(</a:t>
            </a:r>
            <a:r>
              <a:rPr lang="en-US" altLang="ko-KR" dirty="0" err="1" smtClean="0"/>
              <a:t>in_features</a:t>
            </a:r>
            <a:r>
              <a:rPr lang="en-US" altLang="ko-KR" dirty="0" smtClean="0"/>
              <a:t>=100, </a:t>
            </a:r>
            <a:r>
              <a:rPr lang="en-US" altLang="ko-KR" dirty="0" err="1" smtClean="0"/>
              <a:t>out_features</a:t>
            </a:r>
            <a:r>
              <a:rPr lang="en-US" altLang="ko-KR" dirty="0" smtClean="0"/>
              <a:t>=2)</a:t>
            </a:r>
            <a:endParaRPr lang="ko-KR" altLang="en-US" dirty="0"/>
          </a:p>
        </p:txBody>
      </p:sp>
      <p:cxnSp>
        <p:nvCxnSpPr>
          <p:cNvPr id="73" name="직선 화살표 연결선 72"/>
          <p:cNvCxnSpPr>
            <a:endCxn id="72" idx="1"/>
          </p:cNvCxnSpPr>
          <p:nvPr/>
        </p:nvCxnSpPr>
        <p:spPr>
          <a:xfrm flipV="1">
            <a:off x="6347517" y="4861043"/>
            <a:ext cx="1024639" cy="3773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35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err="1" smtClean="0"/>
              <a:t>이미지처리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90887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dirty="0" smtClean="0"/>
              <a:t>이미지 전처리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en-US" altLang="ko-KR" dirty="0" smtClean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185163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RGB 색상표와 RGB코드 추출 프로그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544" y="982115"/>
            <a:ext cx="5010912" cy="564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이미지 전처리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21366"/>
            <a:ext cx="11522074" cy="54006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이미지는 어떻게 숫자로 바꾸지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94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이미지 전처리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21366"/>
            <a:ext cx="11522074" cy="54006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이미지는 어떻게 숫자로 바꾸지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6" name="Picture 4" descr="https://velog.velcdn.com/images/jhdai_ly/post/6298f23a-e3ac-47ef-9912-17d427e3fb41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403" y="1463287"/>
            <a:ext cx="9307194" cy="494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https://velog.io/@</a:t>
            </a:r>
            <a:r>
              <a:rPr lang="en-US" altLang="ko-KR" sz="1000" b="1" dirty="0" smtClean="0"/>
              <a:t>jhdai_ly/</a:t>
            </a:r>
            <a:r>
              <a:rPr lang="ko-KR" altLang="en-US" sz="1000" b="1" dirty="0" err="1"/>
              <a:t>딥러닝</a:t>
            </a:r>
            <a:r>
              <a:rPr lang="en-US" altLang="ko-KR" sz="1000" b="1" dirty="0"/>
              <a:t>DL</a:t>
            </a:r>
            <a:r>
              <a:rPr lang="ko-KR" altLang="en-US" sz="1000" b="1" dirty="0"/>
              <a:t>신경망</a:t>
            </a:r>
            <a:r>
              <a:rPr lang="en-US" altLang="ko-KR" sz="1000" b="1" dirty="0"/>
              <a:t>4-MNIST-</a:t>
            </a:r>
            <a:r>
              <a:rPr lang="ko-KR" altLang="en-US" sz="1000" b="1" dirty="0"/>
              <a:t>손</a:t>
            </a:r>
            <a:r>
              <a:rPr lang="en-US" altLang="ko-KR" sz="1000" b="1" dirty="0"/>
              <a:t>-</a:t>
            </a:r>
            <a:r>
              <a:rPr lang="ko-KR" altLang="en-US" sz="1000" b="1" dirty="0"/>
              <a:t>글씨</a:t>
            </a:r>
            <a:r>
              <a:rPr lang="en-US" altLang="ko-KR" sz="1000" b="1" dirty="0"/>
              <a:t>-</a:t>
            </a:r>
            <a:r>
              <a:rPr lang="ko-KR" altLang="en-US" sz="1000" b="1" dirty="0"/>
              <a:t>인식</a:t>
            </a:r>
            <a:r>
              <a:rPr lang="en-US" altLang="ko-KR" sz="1000" b="1" dirty="0"/>
              <a:t>-MNIST-</a:t>
            </a:r>
            <a:r>
              <a:rPr lang="ko-KR" altLang="en-US" sz="1000" b="1" dirty="0"/>
              <a:t>데이터</a:t>
            </a:r>
            <a:r>
              <a:rPr lang="en-US" altLang="ko-KR" sz="1000" b="1" dirty="0"/>
              <a:t>-</a:t>
            </a:r>
            <a:r>
              <a:rPr lang="ko-KR" altLang="en-US" sz="1000" b="1" dirty="0"/>
              <a:t>신경망의</a:t>
            </a:r>
            <a:r>
              <a:rPr lang="en-US" altLang="ko-KR" sz="1000" b="1" dirty="0"/>
              <a:t>-</a:t>
            </a:r>
            <a:r>
              <a:rPr lang="ko-KR" altLang="en-US" sz="1000" b="1" dirty="0"/>
              <a:t>추론</a:t>
            </a:r>
            <a:r>
              <a:rPr lang="en-US" altLang="ko-KR" sz="1000" b="1" dirty="0"/>
              <a:t>-</a:t>
            </a:r>
            <a:r>
              <a:rPr lang="ko-KR" altLang="en-US" sz="1000" b="1" dirty="0"/>
              <a:t>처리</a:t>
            </a:r>
            <a:r>
              <a:rPr lang="en-US" altLang="ko-KR" sz="1000" b="1" dirty="0"/>
              <a:t>-</a:t>
            </a:r>
            <a:r>
              <a:rPr lang="ko-KR" altLang="en-US" sz="1000" b="1" dirty="0"/>
              <a:t>배치</a:t>
            </a:r>
            <a:r>
              <a:rPr lang="en-US" altLang="ko-KR" sz="1000" b="1" dirty="0"/>
              <a:t>-</a:t>
            </a:r>
            <a:r>
              <a:rPr lang="ko-KR" altLang="en-US" sz="1000" b="1" dirty="0"/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222371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이미지 전처리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21366"/>
            <a:ext cx="11522074" cy="54006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컴퓨터에 이미 숫자로 저장되어 있음</a:t>
            </a:r>
            <a:endParaRPr lang="en-US" altLang="ko-KR" dirty="0" smtClean="0"/>
          </a:p>
        </p:txBody>
      </p:sp>
      <p:pic>
        <p:nvPicPr>
          <p:cNvPr id="18434" name="Picture 2" descr="5.1.3. MNIST Dataset 소개 - OneBook(Python &amp; Deep Learning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34" y="1781358"/>
            <a:ext cx="10785524" cy="417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https://sdc-james.gitbook.io/onebook/4.-and/5.1./5.1.3.-mnist-dataset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71386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이미지도 </a:t>
            </a:r>
            <a:r>
              <a:rPr lang="en-US" altLang="ko-KR" dirty="0" smtClean="0"/>
              <a:t>Linear </a:t>
            </a:r>
            <a:r>
              <a:rPr lang="ko-KR" altLang="en-US" dirty="0" smtClean="0"/>
              <a:t>레이어로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21506" name="Picture 2" descr="MNIST Data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433" y="1141917"/>
            <a:ext cx="9581134" cy="498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https://twoearth.tistory.com/31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8252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이미지도 </a:t>
            </a:r>
            <a:r>
              <a:rPr lang="en-US" altLang="ko-KR" dirty="0"/>
              <a:t>Linear </a:t>
            </a:r>
            <a:r>
              <a:rPr lang="ko-KR" altLang="en-US" dirty="0"/>
              <a:t>레이어로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9458" name="Picture 2" descr="https://miro.medium.com/max/800/1*e4q3pUGTsHOFYP9Us6hucQ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260" y="908050"/>
            <a:ext cx="9334315" cy="525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https://medium.com/subex-ai-labs/build-your-1st-deep-learning-classification-model-with-mnist-dataset-1eb27227746b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30117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CNN(Convolutional Neural Network)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https://www.youtube.com/watch?v=3JQ3hYko51Y</a:t>
            </a:r>
            <a:endParaRPr lang="ko-KR" altLang="en-US" sz="1000" b="1" dirty="0"/>
          </a:p>
        </p:txBody>
      </p:sp>
      <p:pic>
        <p:nvPicPr>
          <p:cNvPr id="8" name="3JQ3hYko51Y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70432" y="805133"/>
            <a:ext cx="9851136" cy="554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5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인공지능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 smtClean="0"/>
              <a:t>인공지능이란</a:t>
            </a:r>
            <a:r>
              <a:rPr lang="en-US" altLang="ko-KR" dirty="0" smtClean="0"/>
              <a:t>?</a:t>
            </a:r>
          </a:p>
          <a:p>
            <a:pPr marL="457200" indent="-457200">
              <a:buAutoNum type="arabicPeriod"/>
            </a:pPr>
            <a:r>
              <a:rPr lang="ko-KR" altLang="en-US" dirty="0" err="1" smtClean="0"/>
              <a:t>딥러닝과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머신러닝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640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CNN(Convolutional Neural Network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https://medium.com/subex-ai-labs/build-your-1st-deep-learning-classification-model-with-mnist-dataset-1eb27227746b</a:t>
            </a:r>
            <a:endParaRPr lang="ko-KR" altLang="en-US" sz="1000" b="1" dirty="0"/>
          </a:p>
        </p:txBody>
      </p:sp>
      <p:pic>
        <p:nvPicPr>
          <p:cNvPr id="22530" name="Picture 2" descr="https://miro.medium.com/max/875/1*rAbCk0T4rksShBcPQjWC0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328" y="980012"/>
            <a:ext cx="9229344" cy="519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6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CNN(Convolutional Neural Network)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https://www.youtube.com/watch?v=JboZfxUjLSk&amp;t=49s</a:t>
            </a:r>
            <a:endParaRPr lang="ko-KR" altLang="en-US" sz="1000" b="1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21366"/>
            <a:ext cx="11522074" cy="54006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 err="1" smtClean="0"/>
              <a:t>Conv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레이어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이미지를 자세하게 들여다보는 역할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저차원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고차원 느낌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dirty="0" smtClean="0">
                <a:sym typeface="Wingdings" panose="05000000000000000000" pitchFamily="2" charset="2"/>
              </a:rPr>
              <a:t>Pool </a:t>
            </a:r>
            <a:r>
              <a:rPr lang="ko-KR" altLang="en-US" dirty="0" smtClean="0">
                <a:sym typeface="Wingdings" panose="05000000000000000000" pitchFamily="2" charset="2"/>
              </a:rPr>
              <a:t>레이어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보통 </a:t>
            </a:r>
            <a:r>
              <a:rPr lang="en-US" altLang="ko-KR" dirty="0" err="1" smtClean="0">
                <a:sym typeface="Wingdings" panose="05000000000000000000" pitchFamily="2" charset="2"/>
              </a:rPr>
              <a:t>MaxPool</a:t>
            </a:r>
            <a:r>
              <a:rPr lang="ko-KR" altLang="en-US" dirty="0" smtClean="0">
                <a:sym typeface="Wingdings" panose="05000000000000000000" pitchFamily="2" charset="2"/>
              </a:rPr>
              <a:t>을 씀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자세하게 추출한 정보를 간추리는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압축하는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 역할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/>
          </a:p>
        </p:txBody>
      </p:sp>
      <p:pic>
        <p:nvPicPr>
          <p:cNvPr id="8" name="JboZfxUjLSk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48640" y="1919605"/>
            <a:ext cx="780288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6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자연어처리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90887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dirty="0" smtClean="0"/>
              <a:t>자연어 전처리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 smtClean="0"/>
              <a:t>RNN</a:t>
            </a:r>
          </a:p>
          <a:p>
            <a:pPr marL="457200" indent="-457200">
              <a:buAutoNum type="arabicPeriod"/>
            </a:pPr>
            <a:r>
              <a:rPr lang="en-US" altLang="ko-KR" dirty="0" smtClean="0"/>
              <a:t>Attention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전이학습</a:t>
            </a:r>
            <a:endParaRPr lang="en-US" altLang="ko-KR" dirty="0" smtClean="0"/>
          </a:p>
          <a:p>
            <a:pPr marL="457200" indent="-457200">
              <a:buAutoNum type="arabicPeriod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2538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자연어 전처리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https://heung-bae-lee.github.io/2020/01/16/NLP_01/</a:t>
            </a:r>
            <a:endParaRPr lang="ko-KR" altLang="en-US" sz="1000" b="1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21366"/>
            <a:ext cx="11522074" cy="54006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그렇다면 문자는 어떻게 입력할까</a:t>
            </a:r>
            <a:r>
              <a:rPr lang="en-US" altLang="ko-KR" dirty="0" smtClean="0"/>
              <a:t>?</a:t>
            </a:r>
          </a:p>
          <a:p>
            <a:pPr>
              <a:lnSpc>
                <a:spcPct val="100000"/>
              </a:lnSpc>
            </a:pPr>
            <a:r>
              <a:rPr lang="ko-KR" altLang="en-US" dirty="0" smtClean="0"/>
              <a:t>아스키코드표</a:t>
            </a:r>
            <a:r>
              <a:rPr lang="en-US" altLang="ko-KR" dirty="0" smtClean="0"/>
              <a:t>?</a:t>
            </a:r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단어 사전을 만들어 볼까</a:t>
            </a:r>
            <a:r>
              <a:rPr lang="en-US" altLang="ko-KR" dirty="0" smtClean="0"/>
              <a:t>?(One-hot encoding)</a:t>
            </a:r>
          </a:p>
        </p:txBody>
      </p:sp>
      <p:pic>
        <p:nvPicPr>
          <p:cNvPr id="1026" name="Picture 2" descr="컴퓨터가 보는 단어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9" t="35830" r="14398" b="37954"/>
          <a:stretch/>
        </p:blipFill>
        <p:spPr bwMode="auto">
          <a:xfrm>
            <a:off x="682752" y="1970041"/>
            <a:ext cx="4980432" cy="119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ne-hot encod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9" t="19041" r="23075" b="22616"/>
          <a:stretch/>
        </p:blipFill>
        <p:spPr bwMode="auto">
          <a:xfrm>
            <a:off x="682752" y="3976726"/>
            <a:ext cx="3371088" cy="239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1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ord2vec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t="15701" r="5738" b="16367"/>
          <a:stretch/>
        </p:blipFill>
        <p:spPr bwMode="auto">
          <a:xfrm>
            <a:off x="633984" y="2151539"/>
            <a:ext cx="6083808" cy="330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자연어 전처리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https://heung-bae-lee.github.io/2020/01/16/NLP_01/</a:t>
            </a:r>
            <a:endParaRPr lang="ko-KR" altLang="en-US" sz="1000" b="1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21366"/>
            <a:ext cx="11522074" cy="54006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단어의 의미를 </a:t>
            </a:r>
            <a:r>
              <a:rPr lang="ko-KR" altLang="en-US" dirty="0" err="1" smtClean="0"/>
              <a:t>표현해야하는데</a:t>
            </a:r>
            <a:r>
              <a:rPr lang="en-US" altLang="ko-KR" dirty="0" smtClean="0"/>
              <a:t>...</a:t>
            </a:r>
          </a:p>
          <a:p>
            <a:pPr>
              <a:lnSpc>
                <a:spcPct val="100000"/>
              </a:lnSpc>
            </a:pPr>
            <a:r>
              <a:rPr lang="ko-KR" altLang="en-US" dirty="0" smtClean="0"/>
              <a:t>컴퓨터</a:t>
            </a:r>
            <a:r>
              <a:rPr lang="en-US" altLang="ko-KR" dirty="0" smtClean="0"/>
              <a:t>(NN)</a:t>
            </a:r>
            <a:r>
              <a:rPr lang="ko-KR" altLang="en-US" dirty="0" smtClean="0"/>
              <a:t>에게 맡기자</a:t>
            </a:r>
            <a:r>
              <a:rPr lang="en-US" altLang="ko-KR" dirty="0" smtClean="0"/>
              <a:t>!(Word2Vec, </a:t>
            </a:r>
            <a:r>
              <a:rPr lang="en-US" altLang="ko-KR" dirty="0" err="1" smtClean="0"/>
              <a:t>GloVe</a:t>
            </a:r>
            <a:r>
              <a:rPr lang="en-US" altLang="ko-KR" dirty="0" smtClean="0"/>
              <a:t>) </a:t>
            </a:r>
            <a:r>
              <a:rPr lang="en-US" altLang="ko-KR" dirty="0" smtClean="0">
                <a:sym typeface="Wingdings" panose="05000000000000000000" pitchFamily="2" charset="2"/>
              </a:rPr>
              <a:t> Embedding </a:t>
            </a:r>
            <a:r>
              <a:rPr lang="ko-KR" altLang="en-US" dirty="0" smtClean="0">
                <a:sym typeface="Wingdings" panose="05000000000000000000" pitchFamily="2" charset="2"/>
              </a:rPr>
              <a:t>레이어 사용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9760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자연어 전처리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21366"/>
            <a:ext cx="11522074" cy="54006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사람처럼 의미를 </a:t>
            </a:r>
            <a:r>
              <a:rPr lang="ko-KR" altLang="en-US" dirty="0" err="1" smtClean="0"/>
              <a:t>이해해야하는데</a:t>
            </a:r>
            <a:r>
              <a:rPr lang="en-US" altLang="ko-KR" dirty="0" smtClean="0"/>
              <a:t>...</a:t>
            </a:r>
          </a:p>
          <a:p>
            <a:pPr>
              <a:lnSpc>
                <a:spcPct val="100000"/>
              </a:lnSpc>
            </a:pPr>
            <a:r>
              <a:rPr lang="ko-KR" altLang="en-US" dirty="0" smtClean="0"/>
              <a:t>문장을 통째로 보고 표현할 수 있게 해보자</a:t>
            </a:r>
            <a:r>
              <a:rPr lang="en-US" altLang="ko-KR" dirty="0" smtClean="0"/>
              <a:t>!(</a:t>
            </a:r>
            <a:r>
              <a:rPr lang="en-US" altLang="ko-KR" dirty="0" smtClean="0">
                <a:solidFill>
                  <a:srgbClr val="FF0000"/>
                </a:solidFill>
              </a:rPr>
              <a:t>BERT</a:t>
            </a:r>
            <a:r>
              <a:rPr lang="en-US" altLang="ko-KR" dirty="0" smtClean="0"/>
              <a:t>)</a:t>
            </a:r>
          </a:p>
        </p:txBody>
      </p:sp>
      <p:sp>
        <p:nvSpPr>
          <p:cNvPr id="3" name="타원 2"/>
          <p:cNvSpPr/>
          <p:nvPr/>
        </p:nvSpPr>
        <p:spPr>
          <a:xfrm>
            <a:off x="4401312" y="2292096"/>
            <a:ext cx="3742944" cy="374294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3712" y="3682663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사과</a:t>
            </a:r>
            <a:r>
              <a:rPr lang="ko-KR" altLang="en-US" dirty="0" smtClean="0"/>
              <a:t>는 맛있다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4" idx="3"/>
            <a:endCxn id="9" idx="1"/>
          </p:cNvCxnSpPr>
          <p:nvPr/>
        </p:nvCxnSpPr>
        <p:spPr>
          <a:xfrm flipV="1">
            <a:off x="2302152" y="3009920"/>
            <a:ext cx="2970197" cy="8574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72349" y="2825254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[2.234, 0.643, …]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8709" y="4244698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사과</a:t>
            </a:r>
            <a:r>
              <a:rPr lang="ko-KR" altLang="en-US" dirty="0" smtClean="0"/>
              <a:t>를 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stCxn id="14" idx="3"/>
            <a:endCxn id="16" idx="1"/>
          </p:cNvCxnSpPr>
          <p:nvPr/>
        </p:nvCxnSpPr>
        <p:spPr>
          <a:xfrm>
            <a:off x="2197155" y="4429364"/>
            <a:ext cx="3215402" cy="4798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2557" y="4724581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[-1.745, 4.284, …]</a:t>
            </a:r>
            <a:endParaRPr lang="ko-KR" altLang="en-US" dirty="0"/>
          </a:p>
        </p:txBody>
      </p:sp>
      <p:sp>
        <p:nvSpPr>
          <p:cNvPr id="17" name="포인트가 5개인 별 16"/>
          <p:cNvSpPr/>
          <p:nvPr/>
        </p:nvSpPr>
        <p:spPr>
          <a:xfrm>
            <a:off x="5839968" y="2620193"/>
            <a:ext cx="207264" cy="182201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포인트가 5개인 별 18"/>
          <p:cNvSpPr/>
          <p:nvPr/>
        </p:nvSpPr>
        <p:spPr>
          <a:xfrm>
            <a:off x="6169151" y="5146313"/>
            <a:ext cx="207264" cy="182201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fficient Natural Language Process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380" y="1660195"/>
            <a:ext cx="9717026" cy="458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자연어 전처리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21366"/>
            <a:ext cx="11522074" cy="54006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err="1" smtClean="0"/>
              <a:t>딥러닝이</a:t>
            </a:r>
            <a:r>
              <a:rPr lang="ko-KR" altLang="en-US" dirty="0" smtClean="0"/>
              <a:t> 다 해준다</a:t>
            </a:r>
            <a:r>
              <a:rPr lang="en-US" altLang="ko-KR" dirty="0" smtClean="0"/>
              <a:t>!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BlackBox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모델</a:t>
            </a:r>
            <a:r>
              <a:rPr lang="en-US" altLang="ko-KR" dirty="0" smtClean="0">
                <a:sym typeface="Wingdings" panose="05000000000000000000" pitchFamily="2" charset="2"/>
              </a:rPr>
              <a:t>, End-to-End</a:t>
            </a:r>
          </a:p>
          <a:p>
            <a:pPr>
              <a:lnSpc>
                <a:spcPct val="100000"/>
              </a:lnSpc>
            </a:pPr>
            <a:r>
              <a:rPr lang="ko-KR" altLang="en-US" dirty="0" err="1" smtClean="0">
                <a:sym typeface="Wingdings" panose="05000000000000000000" pitchFamily="2" charset="2"/>
              </a:rPr>
              <a:t>중요한건</a:t>
            </a:r>
            <a:r>
              <a:rPr lang="ko-KR" altLang="en-US" dirty="0" smtClean="0">
                <a:sym typeface="Wingdings" panose="05000000000000000000" pitchFamily="2" charset="2"/>
              </a:rPr>
              <a:t> 크기</a:t>
            </a:r>
            <a:r>
              <a:rPr lang="en-US" altLang="ko-KR" dirty="0" smtClean="0">
                <a:sym typeface="Wingdings" panose="05000000000000000000" pitchFamily="2" charset="2"/>
              </a:rPr>
              <a:t>!</a:t>
            </a:r>
            <a:endParaRPr lang="en-US" altLang="ko-KR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https://hanlab.mit.edu/projects/efficientnlp_old/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62969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671238" y="1871760"/>
            <a:ext cx="3523488" cy="340801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RNN(Recurrent Neural Network)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21366"/>
            <a:ext cx="11522074" cy="54006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Linear</a:t>
            </a:r>
            <a:r>
              <a:rPr lang="ko-KR" altLang="en-US" dirty="0" smtClean="0"/>
              <a:t>는 자연어에 적합하지 않았음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536192" y="299577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내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048651" y="248013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녁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38862" y="3575765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에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539886" y="2696369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일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038322" y="3391099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저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353958" y="387097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친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218234" y="342297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구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825608" y="3663633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와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49302" y="2811104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저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224106" y="3065701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녁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475878" y="3218794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약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90096" y="4225213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속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12894" y="3824323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3948" y="3967627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있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20904" y="422566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다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31589" y="3294301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712630" y="3250367"/>
            <a:ext cx="5475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 have dinner plans with friends tomorrow evening.</a:t>
            </a:r>
            <a:endParaRPr lang="ko-KR" altLang="en-US" b="1" dirty="0"/>
          </a:p>
        </p:txBody>
      </p:sp>
      <p:sp>
        <p:nvSpPr>
          <p:cNvPr id="28" name="오른쪽 화살표 27"/>
          <p:cNvSpPr/>
          <p:nvPr/>
        </p:nvSpPr>
        <p:spPr>
          <a:xfrm>
            <a:off x="4698936" y="3231188"/>
            <a:ext cx="562083" cy="40769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615453" y="379728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번역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4208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RNN(Recurrent Neural Network)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https://dhpark1212.tistory.com/entry/RNN-LSTM</a:t>
            </a:r>
            <a:endParaRPr lang="ko-KR" altLang="en-US" sz="1000" b="1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21366"/>
            <a:ext cx="11522074" cy="54006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과거 정보를 현재 정보와 함께 계산하는 방법</a:t>
            </a:r>
            <a:endParaRPr lang="en-US" altLang="ko-KR" dirty="0" smtClean="0"/>
          </a:p>
        </p:txBody>
      </p:sp>
      <p:pic>
        <p:nvPicPr>
          <p:cNvPr id="4098" name="Picture 2" descr="https://blog.kakaocdn.net/dn/bKKoed/btqM2HNBjsB/CBADM0VnqFoJWz89ZEdPEK/im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16" y="2346960"/>
            <a:ext cx="10556368" cy="277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92624" y="536448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내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571488" y="536448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13776" y="536448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저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927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RNN(Recurrent Neural Network)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/>
              <a:t>: https://dhpark1212.tistory.com/entry/RNN-LSTM</a:t>
            </a:r>
            <a:endParaRPr lang="ko-KR" altLang="en-US" sz="1000" b="1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21366"/>
            <a:ext cx="11522074" cy="54006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과거 정보를 현재 정보와 함께 계산하는 방법</a:t>
            </a:r>
            <a:endParaRPr lang="en-US" altLang="ko-KR" dirty="0" smtClean="0"/>
          </a:p>
        </p:txBody>
      </p:sp>
      <p:pic>
        <p:nvPicPr>
          <p:cNvPr id="10" name="Picture 2" descr="https://blog.kakaocdn.net/dn/dCTJ06/btq4nuJqENC/kPrSvtoI9f4XF71nbwUIx1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88" y="1698958"/>
            <a:ext cx="10768024" cy="436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27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인공지능이란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인간의 지능을 모방하는 기술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80288" y="1767840"/>
            <a:ext cx="10094976" cy="42062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인공지능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(Artificial Intelligence)</a:t>
            </a:r>
          </a:p>
          <a:p>
            <a:pPr algn="ctr"/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인간의 지능을 모방하는 기술</a:t>
            </a:r>
            <a:endParaRPr lang="en-US" altLang="ko-KR" sz="2000" b="1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368552" y="3086482"/>
            <a:ext cx="8918448" cy="266814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000" b="1" dirty="0" err="1" smtClean="0">
                <a:solidFill>
                  <a:schemeClr val="tx1"/>
                </a:solidFill>
              </a:rPr>
              <a:t>머신러닝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(Machine Learning)</a:t>
            </a:r>
          </a:p>
          <a:p>
            <a:pPr algn="ctr"/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통계적 패턴을 찾아 판단하는 기술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789176" y="4393122"/>
            <a:ext cx="8077200" cy="1148142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000" b="1" dirty="0" err="1" smtClean="0">
                <a:solidFill>
                  <a:schemeClr val="tx1"/>
                </a:solidFill>
              </a:rPr>
              <a:t>딥러닝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(Deep Learning)</a:t>
            </a:r>
          </a:p>
          <a:p>
            <a:pPr algn="ctr"/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인공신경망을 활용하는 기술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3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RNN(Recurrent Neural Network)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/>
              <a:t>출처 </a:t>
            </a:r>
            <a:r>
              <a:rPr lang="en-US" altLang="ko-KR" sz="1000" b="1" dirty="0"/>
              <a:t>: https://velog.io/@yuns_u/LSTMLong-Short-Term-Memory%EA%B3%BC-GRUgated-Recurrent-Unit</a:t>
            </a:r>
            <a:endParaRPr lang="ko-KR" altLang="en-US" sz="1000" b="1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21366"/>
            <a:ext cx="11522074" cy="54006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문제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과거 정보라고 다 도움이 되는 것은 아님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en-US" altLang="ko-KR" dirty="0" smtClean="0"/>
              <a:t>LSTM(Long Short-Term Memory) </a:t>
            </a:r>
            <a:r>
              <a:rPr lang="ko-KR" altLang="en-US" dirty="0" smtClean="0"/>
              <a:t>등장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정보를 선택적으로 사용함</a:t>
            </a:r>
            <a:endParaRPr lang="en-US" altLang="ko-KR" dirty="0" smtClean="0"/>
          </a:p>
        </p:txBody>
      </p:sp>
      <p:pic>
        <p:nvPicPr>
          <p:cNvPr id="8198" name="Picture 6" descr="https://velog.velcdn.com/images%2Fyuns_u%2Fpost%2F4ef2c3a5-832f-41be-ade8-5f4c76d13fd1%2F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34" y="1889881"/>
            <a:ext cx="8995918" cy="432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58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RNN(Recurrent Neural Network)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/>
              <a:t>출처 </a:t>
            </a:r>
            <a:r>
              <a:rPr lang="en-US" altLang="ko-KR" sz="1000" b="1" dirty="0"/>
              <a:t>: https://arxiv.org/pdf/1409.0473.pdf</a:t>
            </a:r>
            <a:endParaRPr lang="ko-KR" altLang="en-US" sz="1000" b="1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21366"/>
            <a:ext cx="11522074" cy="54006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문제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입력이 너무 길어지면 오래된 정보가 제대로 반영이 안됨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en-US" altLang="ko-KR" dirty="0" smtClean="0"/>
              <a:t>Attention </a:t>
            </a:r>
            <a:r>
              <a:rPr lang="ko-KR" altLang="en-US" dirty="0" smtClean="0"/>
              <a:t>등장</a:t>
            </a:r>
            <a:r>
              <a:rPr lang="en-US" altLang="ko-KR" dirty="0" smtClean="0"/>
              <a:t>!</a:t>
            </a:r>
          </a:p>
        </p:txBody>
      </p:sp>
      <p:pic>
        <p:nvPicPr>
          <p:cNvPr id="9218" name="Picture 2" descr="https://miro.medium.com/max/875/1*_VDrVBZR67P7owGX5z3nz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"/>
          <a:stretch/>
        </p:blipFill>
        <p:spPr bwMode="auto">
          <a:xfrm>
            <a:off x="438911" y="1839349"/>
            <a:ext cx="7534359" cy="458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631936" y="1950720"/>
            <a:ext cx="213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Attention </a:t>
            </a:r>
            <a:r>
              <a:rPr lang="ko-KR" altLang="en-US" b="1" dirty="0" smtClean="0"/>
              <a:t>사용 모델</a:t>
            </a:r>
            <a:endParaRPr lang="ko-KR" altLang="en-US" b="1" dirty="0"/>
          </a:p>
        </p:txBody>
      </p:sp>
      <p:cxnSp>
        <p:nvCxnSpPr>
          <p:cNvPr id="7" name="직선 화살표 연결선 6"/>
          <p:cNvCxnSpPr>
            <a:stCxn id="3" idx="1"/>
          </p:cNvCxnSpPr>
          <p:nvPr/>
        </p:nvCxnSpPr>
        <p:spPr>
          <a:xfrm flipH="1">
            <a:off x="7315200" y="2135386"/>
            <a:ext cx="1316736" cy="4127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45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Attention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/>
              <a:t>출처 </a:t>
            </a:r>
            <a:r>
              <a:rPr lang="en-US" altLang="ko-KR" sz="1000" b="1" dirty="0"/>
              <a:t>: https://arxiv.org/pdf/1502.03044.pdf</a:t>
            </a:r>
            <a:endParaRPr lang="ko-KR" altLang="en-US" sz="1000" b="1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21366"/>
            <a:ext cx="11522074" cy="54006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중요하다고 생각되는 부분을 집중적으로 보겠다</a:t>
            </a:r>
            <a:endParaRPr lang="en-US" altLang="ko-KR" dirty="0" smtClean="0"/>
          </a:p>
        </p:txBody>
      </p:sp>
      <p:pic>
        <p:nvPicPr>
          <p:cNvPr id="10242" name="Picture 2" descr="https://miro.medium.com/max/875/0*XMS0HmBXG2Mt5e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85" y="1569800"/>
            <a:ext cx="11061627" cy="42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ransformer (Attention Is All You Need) 구현하기 (3/3) | Reinforce NL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7" y="593725"/>
            <a:ext cx="51244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Attention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/>
              <a:t>출처 </a:t>
            </a:r>
            <a:r>
              <a:rPr lang="en-US" altLang="ko-KR" sz="1000" b="1" dirty="0"/>
              <a:t>: https://arxiv.org/pdf/1706.03762.pdf</a:t>
            </a:r>
            <a:endParaRPr lang="ko-KR" altLang="en-US" sz="1000" b="1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21366"/>
            <a:ext cx="11522074" cy="54006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Attention</a:t>
            </a:r>
            <a:r>
              <a:rPr lang="ko-KR" altLang="en-US" dirty="0" smtClean="0"/>
              <a:t>으로 만든 모델이 </a:t>
            </a:r>
            <a:r>
              <a:rPr lang="en-US" altLang="ko-KR" dirty="0" smtClean="0"/>
              <a:t>Transformers</a:t>
            </a:r>
          </a:p>
          <a:p>
            <a:pPr>
              <a:lnSpc>
                <a:spcPct val="100000"/>
              </a:lnSpc>
            </a:pPr>
            <a:r>
              <a:rPr lang="en-US" altLang="ko-KR" dirty="0" smtClean="0"/>
              <a:t>Transformers</a:t>
            </a:r>
            <a:r>
              <a:rPr lang="ko-KR" altLang="en-US" dirty="0" smtClean="0"/>
              <a:t>를 응용한 모델이 주로 활용됨</a:t>
            </a:r>
            <a:r>
              <a:rPr lang="en-US" altLang="ko-KR" dirty="0" smtClean="0"/>
              <a:t>, BERT, GPT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 smtClean="0"/>
              <a:t> LSTM</a:t>
            </a:r>
            <a:r>
              <a:rPr lang="ko-KR" altLang="en-US" dirty="0" smtClean="0"/>
              <a:t>도 종종 </a:t>
            </a:r>
            <a:r>
              <a:rPr lang="ko-KR" altLang="en-US" dirty="0" err="1" smtClean="0"/>
              <a:t>쓰이는편임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en-US" altLang="ko-KR" dirty="0" smtClean="0"/>
              <a:t>LSTM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시계열</a:t>
            </a:r>
            <a:r>
              <a:rPr lang="en-US" altLang="ko-KR" dirty="0" smtClean="0"/>
              <a:t>(Time-series)</a:t>
            </a:r>
            <a:r>
              <a:rPr lang="ko-KR" altLang="en-US" dirty="0" smtClean="0"/>
              <a:t>에 주로 쓰임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9691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전이학습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21366"/>
            <a:ext cx="11522074" cy="54006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대규모 데이터로 준지도방식으로 </a:t>
            </a:r>
            <a:r>
              <a:rPr lang="ko-KR" altLang="en-US" dirty="0" err="1"/>
              <a:t>선학습한</a:t>
            </a:r>
            <a:r>
              <a:rPr lang="ko-KR" altLang="en-US" dirty="0"/>
              <a:t> 모델을 활용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 err="1"/>
              <a:t>선학습된</a:t>
            </a:r>
            <a:r>
              <a:rPr lang="ko-KR" altLang="en-US" dirty="0"/>
              <a:t> 모델을 사용하는 것을 </a:t>
            </a:r>
            <a:r>
              <a:rPr lang="ko-KR" altLang="en-US" dirty="0" err="1"/>
              <a:t>최적학습이라</a:t>
            </a:r>
            <a:r>
              <a:rPr lang="ko-KR" altLang="en-US" dirty="0"/>
              <a:t> 함</a:t>
            </a:r>
            <a:endParaRPr lang="en-US" altLang="ko-KR" dirty="0"/>
          </a:p>
        </p:txBody>
      </p:sp>
      <p:sp>
        <p:nvSpPr>
          <p:cNvPr id="3" name="원통 2"/>
          <p:cNvSpPr/>
          <p:nvPr/>
        </p:nvSpPr>
        <p:spPr>
          <a:xfrm>
            <a:off x="713978" y="2563271"/>
            <a:ext cx="2218198" cy="2676186"/>
          </a:xfrm>
          <a:prstGeom prst="ca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대규모 </a:t>
            </a:r>
            <a:r>
              <a:rPr lang="ko-KR" altLang="en-US" b="1" dirty="0" err="1">
                <a:solidFill>
                  <a:schemeClr val="tx1"/>
                </a:solidFill>
              </a:rPr>
              <a:t>선학습</a:t>
            </a:r>
            <a:r>
              <a:rPr lang="ko-KR" altLang="en-US" b="1" dirty="0">
                <a:solidFill>
                  <a:schemeClr val="tx1"/>
                </a:solidFill>
              </a:rPr>
              <a:t> 데이터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371088" y="3029636"/>
            <a:ext cx="2895600" cy="17434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BERT, GPT </a:t>
            </a:r>
            <a:r>
              <a:rPr lang="ko-KR" altLang="en-US" b="1" dirty="0" smtClean="0">
                <a:solidFill>
                  <a:schemeClr val="tx1"/>
                </a:solidFill>
              </a:rPr>
              <a:t>등</a:t>
            </a:r>
            <a:r>
              <a:rPr lang="en-US" altLang="ko-KR" b="1" dirty="0" smtClean="0">
                <a:solidFill>
                  <a:schemeClr val="tx1"/>
                </a:solidFill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</a:rPr>
            </a:br>
            <a:r>
              <a:rPr lang="ko-KR" altLang="en-US" b="1" dirty="0" err="1" smtClean="0">
                <a:solidFill>
                  <a:schemeClr val="tx1"/>
                </a:solidFill>
              </a:rPr>
              <a:t>선학습</a:t>
            </a:r>
            <a:r>
              <a:rPr lang="en-US" altLang="ko-KR" b="1" dirty="0" smtClean="0">
                <a:solidFill>
                  <a:schemeClr val="tx1"/>
                </a:solidFill>
              </a:rPr>
              <a:t>(Pre-trained) </a:t>
            </a:r>
            <a:r>
              <a:rPr lang="ko-KR" altLang="en-US" b="1" dirty="0" smtClean="0">
                <a:solidFill>
                  <a:schemeClr val="tx1"/>
                </a:solidFill>
              </a:rPr>
              <a:t>모델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3" idx="4"/>
            <a:endCxn id="4" idx="1"/>
          </p:cNvCxnSpPr>
          <p:nvPr/>
        </p:nvCxnSpPr>
        <p:spPr>
          <a:xfrm>
            <a:off x="2932176" y="3901364"/>
            <a:ext cx="4389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원통 13"/>
          <p:cNvSpPr/>
          <p:nvPr/>
        </p:nvSpPr>
        <p:spPr>
          <a:xfrm>
            <a:off x="6996437" y="3429000"/>
            <a:ext cx="1608598" cy="944728"/>
          </a:xfrm>
          <a:prstGeom prst="ca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</a:rPr>
              <a:t>도메인 데이터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십자형 19"/>
          <p:cNvSpPr/>
          <p:nvPr/>
        </p:nvSpPr>
        <p:spPr>
          <a:xfrm>
            <a:off x="6411575" y="3681377"/>
            <a:ext cx="439974" cy="439974"/>
          </a:xfrm>
          <a:prstGeom prst="plus">
            <a:avLst>
              <a:gd name="adj" fmla="val 4162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14" idx="4"/>
            <a:endCxn id="25" idx="1"/>
          </p:cNvCxnSpPr>
          <p:nvPr/>
        </p:nvCxnSpPr>
        <p:spPr>
          <a:xfrm>
            <a:off x="8605035" y="3901364"/>
            <a:ext cx="5107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9115787" y="3318299"/>
            <a:ext cx="1936756" cy="11661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최적학습</a:t>
            </a:r>
            <a:r>
              <a:rPr lang="en-US" altLang="ko-KR" b="1" dirty="0">
                <a:solidFill>
                  <a:schemeClr val="tx1"/>
                </a:solidFill>
              </a:rPr>
              <a:t/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 smtClean="0">
                <a:solidFill>
                  <a:schemeClr val="tx1"/>
                </a:solidFill>
              </a:rPr>
              <a:t>(Fine-tuning)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꿀팁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90887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꿀팁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5584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꿀팁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21366"/>
            <a:ext cx="11522074" cy="54006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사람이 </a:t>
            </a:r>
            <a:r>
              <a:rPr lang="ko-KR" altLang="en-US" dirty="0" err="1" smtClean="0"/>
              <a:t>못하는건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딥러닝도</a:t>
            </a:r>
            <a:r>
              <a:rPr lang="ko-KR" altLang="en-US" dirty="0" smtClean="0"/>
              <a:t> 못함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err="1" smtClean="0"/>
              <a:t>딥러닝은</a:t>
            </a:r>
            <a:r>
              <a:rPr lang="ko-KR" altLang="en-US" dirty="0" smtClean="0"/>
              <a:t> 무수히 많은 반복학습을 통해 배우는 것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사람으로 치면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년치</a:t>
            </a:r>
            <a:r>
              <a:rPr lang="en-US" altLang="ko-KR" dirty="0" smtClean="0"/>
              <a:t>?)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머리가 좋아서 잘하는게 아님</a:t>
            </a:r>
            <a:r>
              <a:rPr lang="en-US" altLang="ko-KR" dirty="0" smtClean="0">
                <a:sym typeface="Wingdings" panose="05000000000000000000" pitchFamily="2" charset="2"/>
              </a:rPr>
              <a:t>!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자원 </a:t>
            </a:r>
            <a:r>
              <a:rPr lang="en-US" altLang="ko-KR" dirty="0" smtClean="0"/>
              <a:t>&gt;= </a:t>
            </a:r>
            <a:r>
              <a:rPr lang="ko-KR" altLang="en-US" dirty="0" smtClean="0"/>
              <a:t>데이터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모델순으로</a:t>
            </a:r>
            <a:r>
              <a:rPr lang="ko-KR" altLang="en-US" dirty="0" smtClean="0"/>
              <a:t> 중요함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지금의 인공지능은 거품이 좀 있음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그래도 암흑기가 오지는 </a:t>
            </a:r>
            <a:r>
              <a:rPr lang="ko-KR" altLang="en-US" dirty="0" err="1" smtClean="0"/>
              <a:t>않을듯</a:t>
            </a:r>
            <a:r>
              <a:rPr lang="en-US" altLang="ko-KR" dirty="0" smtClean="0"/>
              <a:t>...?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163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963" y="908049"/>
            <a:ext cx="11522076" cy="5400675"/>
          </a:xfrm>
        </p:spPr>
        <p:txBody>
          <a:bodyPr>
            <a:noAutofit/>
          </a:bodyPr>
          <a:lstStyle/>
          <a:p>
            <a:pPr algn="ctr"/>
            <a:r>
              <a:rPr lang="ko-KR" altLang="en-US" sz="4800" smtClean="0"/>
              <a:t>감사합니다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05937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딥러닝과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머신러닝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 smtClean="0"/>
              <a:t>: </a:t>
            </a:r>
            <a:r>
              <a:rPr lang="en-US" altLang="ko-KR" sz="1000" b="1" dirty="0"/>
              <a:t>https://www.freshworks.com/ko/freshdesk/kblogs/deep-learning/</a:t>
            </a:r>
            <a:endParaRPr lang="ko-KR" altLang="en-US" sz="1000" b="1" dirty="0"/>
          </a:p>
        </p:txBody>
      </p:sp>
      <p:pic>
        <p:nvPicPr>
          <p:cNvPr id="2056" name="Picture 8" descr="딥 러닝: 무엇이고, 왜 중요하며, 어떻게 작동할까요? | Freshdesk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5" b="7776"/>
          <a:stretch/>
        </p:blipFill>
        <p:spPr bwMode="auto">
          <a:xfrm>
            <a:off x="1844795" y="990600"/>
            <a:ext cx="8502410" cy="517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91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인공지능의 발전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03688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dirty="0" smtClean="0"/>
              <a:t>인공지능의 발전사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en-US" altLang="ko-KR" dirty="0" smtClean="0"/>
              <a:t>1</a:t>
            </a:r>
            <a:r>
              <a:rPr lang="ko-KR" altLang="en-US" dirty="0" smtClean="0"/>
              <a:t>차 황금기와 암흑기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en-US" altLang="ko-KR" dirty="0" smtClean="0"/>
              <a:t>2</a:t>
            </a:r>
            <a:r>
              <a:rPr lang="ko-KR" altLang="en-US" dirty="0" smtClean="0"/>
              <a:t>차 황금기와 암흑기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en-US" altLang="ko-KR" dirty="0" smtClean="0"/>
              <a:t>3</a:t>
            </a:r>
            <a:r>
              <a:rPr lang="ko-KR" altLang="en-US" dirty="0" smtClean="0"/>
              <a:t>차 황금기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3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인공지능 발전사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 smtClean="0"/>
              <a:t>: </a:t>
            </a:r>
            <a:r>
              <a:rPr lang="en-US" altLang="ko-KR" sz="1000" b="1" dirty="0"/>
              <a:t>https://www.freshworks.com/ko/freshdesk/kblogs/deep-learning/</a:t>
            </a:r>
            <a:endParaRPr lang="ko-KR" altLang="en-US" sz="1000" b="1" dirty="0"/>
          </a:p>
        </p:txBody>
      </p:sp>
      <p:pic>
        <p:nvPicPr>
          <p:cNvPr id="3074" name="Picture 2" descr="확대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56" y="728663"/>
            <a:ext cx="10908688" cy="541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3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 황금기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퍼셉트론</a:t>
            </a:r>
            <a:r>
              <a:rPr lang="en-US" altLang="ko-KR" dirty="0" smtClean="0"/>
              <a:t>(perceptron)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 smtClean="0"/>
              <a:t>: </a:t>
            </a:r>
            <a:r>
              <a:rPr lang="en-US" altLang="ko-KR" sz="1000" b="1" dirty="0"/>
              <a:t>https://blog.naver.com/samsjang/220948258166</a:t>
            </a:r>
            <a:endParaRPr lang="ko-KR" altLang="en-US" sz="1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48" y="1724426"/>
            <a:ext cx="9370208" cy="3542517"/>
          </a:xfrm>
          <a:prstGeom prst="rect">
            <a:avLst/>
          </a:prstGeom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/>
          <a:lstStyle/>
          <a:p>
            <a:r>
              <a:rPr lang="ko-KR" altLang="en-US" dirty="0" smtClean="0"/>
              <a:t>뉴런</a:t>
            </a:r>
            <a:r>
              <a:rPr lang="en-US" altLang="ko-KR" dirty="0" smtClean="0"/>
              <a:t>(</a:t>
            </a:r>
            <a:r>
              <a:rPr lang="ko-KR" altLang="en-US" dirty="0" smtClean="0"/>
              <a:t>뇌에 있는 신경 세포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3725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 황금기 </a:t>
            </a:r>
            <a:r>
              <a:rPr lang="en-US" altLang="ko-KR" dirty="0"/>
              <a:t>– </a:t>
            </a:r>
            <a:r>
              <a:rPr lang="ko-KR" altLang="en-US" dirty="0" err="1"/>
              <a:t>퍼셉트론</a:t>
            </a:r>
            <a:r>
              <a:rPr lang="en-US" altLang="ko-KR" dirty="0"/>
              <a:t>(perceptron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 smtClean="0"/>
              <a:t>: </a:t>
            </a:r>
            <a:r>
              <a:rPr lang="en-US" altLang="ko-KR" sz="1000" b="1" dirty="0"/>
              <a:t>https://blog.naver.com/samsjang/220948258166</a:t>
            </a:r>
            <a:endParaRPr lang="ko-KR" altLang="en-US" sz="1000" b="1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/>
          <a:lstStyle/>
          <a:p>
            <a:r>
              <a:rPr lang="ko-KR" altLang="en-US" dirty="0" err="1" smtClean="0"/>
              <a:t>퍼셉트론</a:t>
            </a:r>
            <a:r>
              <a:rPr lang="en-US" altLang="ko-KR" dirty="0" smtClean="0"/>
              <a:t>(1958), </a:t>
            </a:r>
            <a:r>
              <a:rPr lang="ko-KR" altLang="en-US" dirty="0" smtClean="0"/>
              <a:t>논리곱</a:t>
            </a:r>
            <a:r>
              <a:rPr lang="en-US" altLang="ko-KR" dirty="0" smtClean="0"/>
              <a:t>(and)</a:t>
            </a:r>
            <a:r>
              <a:rPr lang="ko-KR" altLang="en-US" dirty="0" smtClean="0"/>
              <a:t>과 논리합</a:t>
            </a:r>
            <a:r>
              <a:rPr lang="en-US" altLang="ko-KR" dirty="0" smtClean="0"/>
              <a:t>(or)</a:t>
            </a:r>
            <a:r>
              <a:rPr lang="ko-KR" altLang="en-US" dirty="0" smtClean="0"/>
              <a:t>을 표현할 수 있다</a:t>
            </a:r>
            <a:r>
              <a:rPr lang="en-US" altLang="ko-KR" dirty="0" smtClean="0"/>
              <a:t>!</a:t>
            </a:r>
          </a:p>
        </p:txBody>
      </p:sp>
      <p:pic>
        <p:nvPicPr>
          <p:cNvPr id="5122" name="Picture 2" descr="인공지능] 퍼셉트론(Perceptron) - Hyeon's Dev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0" y="1510331"/>
            <a:ext cx="10126238" cy="459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02736" y="5401287"/>
                <a:ext cx="26014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𝒃𝒊𝒂𝒔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736" y="5401287"/>
                <a:ext cx="2601418" cy="276999"/>
              </a:xfrm>
              <a:prstGeom prst="rect">
                <a:avLst/>
              </a:prstGeom>
              <a:blipFill>
                <a:blip r:embed="rId3"/>
                <a:stretch>
                  <a:fillRect l="-1639" r="-1874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443216" y="2188464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이것이 학습</a:t>
            </a:r>
            <a:r>
              <a:rPr lang="en-US" altLang="ko-KR" b="1" dirty="0" smtClean="0">
                <a:solidFill>
                  <a:srgbClr val="FF0000"/>
                </a:solidFill>
              </a:rPr>
              <a:t>!!!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9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2637</TotalTime>
  <Words>1004</Words>
  <Application>Microsoft Office PowerPoint</Application>
  <PresentationFormat>와이드스크린</PresentationFormat>
  <Paragraphs>223</Paragraphs>
  <Slides>47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6" baseType="lpstr">
      <vt:lpstr>나눔스퀘어</vt:lpstr>
      <vt:lpstr>나눔스퀘어 Bold</vt:lpstr>
      <vt:lpstr>나눔스퀘어 ExtraBold</vt:lpstr>
      <vt:lpstr>맑은 고딕</vt:lpstr>
      <vt:lpstr>Arial</vt:lpstr>
      <vt:lpstr>Calibri</vt:lpstr>
      <vt:lpstr>Cambria Math</vt:lpstr>
      <vt:lpstr>Wingdings</vt:lpstr>
      <vt:lpstr>Office 테마</vt:lpstr>
      <vt:lpstr>BlockAI로 인공지능 전문가되기</vt:lpstr>
      <vt:lpstr>목차</vt:lpstr>
      <vt:lpstr>1. 인공지능</vt:lpstr>
      <vt:lpstr>인공지능이란?</vt:lpstr>
      <vt:lpstr>딥러닝과 머신러닝</vt:lpstr>
      <vt:lpstr>2. 인공지능의 발전</vt:lpstr>
      <vt:lpstr>인공지능 발전사</vt:lpstr>
      <vt:lpstr>1차 황금기 – 퍼셉트론(perceptron)</vt:lpstr>
      <vt:lpstr>1차 황금기 – 퍼셉트론(perceptron)</vt:lpstr>
      <vt:lpstr>1차 암흑기 – 퍼셉트론(perceptron)</vt:lpstr>
      <vt:lpstr>2차 황금기 – 멀티 퍼셉트론</vt:lpstr>
      <vt:lpstr>2차 황금기 – 오차 역전파(back propagation)</vt:lpstr>
      <vt:lpstr>2차 암흑기 – 오버피팅, 정보소실, 가성비</vt:lpstr>
      <vt:lpstr>3차 황금기 – 빅데이터, GPU의 발전, 딥러닝</vt:lpstr>
      <vt:lpstr>3. 딥러닝</vt:lpstr>
      <vt:lpstr>딥러닝이란?</vt:lpstr>
      <vt:lpstr>딥러닝 개발 방법</vt:lpstr>
      <vt:lpstr>학습 종류</vt:lpstr>
      <vt:lpstr>분류와 회귀</vt:lpstr>
      <vt:lpstr>4. 기본 레이어</vt:lpstr>
      <vt:lpstr>Linear 레이어</vt:lpstr>
      <vt:lpstr>Linear 레이어</vt:lpstr>
      <vt:lpstr>5. 이미지처리</vt:lpstr>
      <vt:lpstr>이미지 전처리</vt:lpstr>
      <vt:lpstr>이미지 전처리</vt:lpstr>
      <vt:lpstr>이미지 전처리</vt:lpstr>
      <vt:lpstr>이미지도 Linear 레이어로?</vt:lpstr>
      <vt:lpstr>이미지도 Linear 레이어로?</vt:lpstr>
      <vt:lpstr>CNN(Convolutional Neural Network)</vt:lpstr>
      <vt:lpstr>CNN(Convolutional Neural Network)</vt:lpstr>
      <vt:lpstr>CNN(Convolutional Neural Network)</vt:lpstr>
      <vt:lpstr>6. 자연어처리</vt:lpstr>
      <vt:lpstr>자연어 전처리</vt:lpstr>
      <vt:lpstr>자연어 전처리</vt:lpstr>
      <vt:lpstr>자연어 전처리</vt:lpstr>
      <vt:lpstr>자연어 전처리</vt:lpstr>
      <vt:lpstr>RNN(Recurrent Neural Network)</vt:lpstr>
      <vt:lpstr>RNN(Recurrent Neural Network)</vt:lpstr>
      <vt:lpstr>RNN(Recurrent Neural Network)</vt:lpstr>
      <vt:lpstr>RNN(Recurrent Neural Network)</vt:lpstr>
      <vt:lpstr>RNN(Recurrent Neural Network)</vt:lpstr>
      <vt:lpstr>Attention</vt:lpstr>
      <vt:lpstr>Attention</vt:lpstr>
      <vt:lpstr>전이학습</vt:lpstr>
      <vt:lpstr>7. 딥러닝 꿀팁</vt:lpstr>
      <vt:lpstr>딥러닝 꿀팁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TaeWook Hwang</dc:creator>
  <cp:lastModifiedBy>TaeWook Hwang</cp:lastModifiedBy>
  <cp:revision>116</cp:revision>
  <dcterms:created xsi:type="dcterms:W3CDTF">2022-12-30T19:30:03Z</dcterms:created>
  <dcterms:modified xsi:type="dcterms:W3CDTF">2023-01-09T12:45:53Z</dcterms:modified>
</cp:coreProperties>
</file>